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66981" autoAdjust="0"/>
  </p:normalViewPr>
  <p:slideViewPr>
    <p:cSldViewPr snapToGrid="0">
      <p:cViewPr varScale="1">
        <p:scale>
          <a:sx n="26" d="100"/>
          <a:sy n="26" d="100"/>
        </p:scale>
        <p:origin x="1296" y="68"/>
      </p:cViewPr>
      <p:guideLst/>
    </p:cSldViewPr>
  </p:slideViewPr>
  <p:outlineViewPr>
    <p:cViewPr>
      <p:scale>
        <a:sx n="33" d="100"/>
        <a:sy n="33" d="100"/>
      </p:scale>
      <p:origin x="0" y="-23224"/>
    </p:cViewPr>
  </p:outlineViewPr>
  <p:notesTextViewPr>
    <p:cViewPr>
      <p:scale>
        <a:sx n="125" d="100"/>
        <a:sy n="125" d="100"/>
      </p:scale>
      <p:origin x="0" y="0"/>
    </p:cViewPr>
  </p:notesTextViewPr>
  <p:sorterViewPr>
    <p:cViewPr>
      <p:scale>
        <a:sx n="40" d="100"/>
        <a:sy n="40" d="100"/>
      </p:scale>
      <p:origin x="0" y="-14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Many packages have associated tools for building mocks.  For example, 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is here.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 UNTIL…</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thanks to a bug in CrowdStrike's automated content validator tool, a template containing "problematic" content data leading to the out-of-bound memory condition which would trigger Microsoft systems to crash, was cleared for delivery</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running on an 'overlaps'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1/8/2025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3614637"/>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a:t>
            </a:r>
            <a:r>
              <a:t>20</a:t>
            </a:r>
            <a:r>
              <a:rPr lang="en-US"/>
              <a:t>25</a:t>
            </a:r>
            <a:r>
              <a:t> </a:t>
            </a:r>
            <a:r>
              <a:rPr dirty="0"/>
              <a:t>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11664778" y="7147523"/>
            <a:ext cx="80071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u="sng" dirty="0"/>
              <a:t># executed statements</a:t>
            </a:r>
          </a:p>
          <a:p>
            <a:pPr marL="0" indent="0" algn="ctr">
              <a:buSzTx/>
              <a:buNone/>
              <a:defRPr i="1"/>
            </a:pPr>
            <a:r>
              <a:rPr lang="en-US" sz="6000" dirty="0"/>
              <a:t># statements</a:t>
            </a:r>
          </a:p>
        </p:txBody>
      </p:sp>
      <p:sp>
        <p:nvSpPr>
          <p:cNvPr id="2" name="TextBox 1">
            <a:extLst>
              <a:ext uri="{FF2B5EF4-FFF2-40B4-BE49-F238E27FC236}">
                <a16:creationId xmlns:a16="http://schemas.microsoft.com/office/drawing/2014/main" id="{A7B1DB2F-E623-3D34-D6B0-194865D7F14C}"/>
              </a:ext>
            </a:extLst>
          </p:cNvPr>
          <p:cNvSpPr txBox="1"/>
          <p:nvPr/>
        </p:nvSpPr>
        <p:spPr>
          <a:xfrm>
            <a:off x="4184822" y="7609188"/>
            <a:ext cx="8007178"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lang="en-US" dirty="0"/>
              <a:t>Branch C</a:t>
            </a:r>
            <a:r>
              <a:rPr dirty="0"/>
              <a:t>overage:   </a:t>
            </a:r>
            <a:r>
              <a:rPr i="1" u="sng" dirty="0"/>
              <a:t># executed branches</a:t>
            </a:r>
            <a:br>
              <a:rPr i="1" u="sng" dirty="0"/>
            </a:br>
            <a:r>
              <a:rPr i="1" dirty="0"/>
              <a:t>	  </a:t>
            </a:r>
            <a:r>
              <a:rPr lang="en-US" i="1" dirty="0"/>
              <a:t>    </a:t>
            </a:r>
            <a:r>
              <a:rPr i="1" dirty="0"/>
              <a:t>#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a:t>
            </a:r>
            <a:r>
              <a:rPr lang="en-US" dirty="0"/>
              <a:t>can be</a:t>
            </a:r>
            <a:r>
              <a:rPr dirty="0"/>
              <a:t> computed automatically while the tests execute</a:t>
            </a:r>
          </a:p>
          <a:p>
            <a:r>
              <a:rPr sz="4800" dirty="0">
                <a:latin typeface="Consolas" panose="020B0609020204030204" pitchFamily="49" charset="0"/>
              </a:rPr>
              <a:t>jest --coverage </a:t>
            </a: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785" name="Image"/>
          <p:cNvGrpSpPr/>
          <p:nvPr/>
        </p:nvGrpSpPr>
        <p:grpSpPr>
          <a:xfrm>
            <a:off x="7235253" y="615668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Largely 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2208060" y="3000678"/>
            <a:ext cx="4386137"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2208060" y="7667517"/>
            <a:ext cx="4347665"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552042"/>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5B4731-5245-DB6F-A23F-1B47EFF080BE}"/>
              </a:ext>
            </a:extLst>
          </p:cNvPr>
          <p:cNvSpPr txBox="1"/>
          <p:nvPr/>
        </p:nvSpPr>
        <p:spPr>
          <a:xfrm>
            <a:off x="2788508" y="3572010"/>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grpSp>
        <p:nvGrpSpPr>
          <p:cNvPr id="27" name="Group 26">
            <a:extLst>
              <a:ext uri="{FF2B5EF4-FFF2-40B4-BE49-F238E27FC236}">
                <a16:creationId xmlns:a16="http://schemas.microsoft.com/office/drawing/2014/main" id="{9C93698D-3036-C07F-52CA-7250BA51BCBA}"/>
              </a:ext>
            </a:extLst>
          </p:cNvPr>
          <p:cNvGrpSpPr/>
          <p:nvPr/>
        </p:nvGrpSpPr>
        <p:grpSpPr>
          <a:xfrm>
            <a:off x="2556164" y="4202716"/>
            <a:ext cx="21299060" cy="1925506"/>
            <a:chOff x="2556164" y="4202716"/>
            <a:chExt cx="21299060" cy="1925506"/>
          </a:xfrm>
        </p:grpSpPr>
        <p:grpSp>
          <p:nvGrpSpPr>
            <p:cNvPr id="8" name="Group 7">
              <a:extLst>
                <a:ext uri="{FF2B5EF4-FFF2-40B4-BE49-F238E27FC236}">
                  <a16:creationId xmlns:a16="http://schemas.microsoft.com/office/drawing/2014/main" id="{F088A65E-2654-903F-B637-FBD98BEF6234}"/>
                </a:ext>
              </a:extLst>
            </p:cNvPr>
            <p:cNvGrpSpPr/>
            <p:nvPr/>
          </p:nvGrpSpPr>
          <p:grpSpPr>
            <a:xfrm>
              <a:off x="17888465" y="4202716"/>
              <a:ext cx="5966759" cy="1925506"/>
              <a:chOff x="12253181" y="3243758"/>
              <a:chExt cx="5966759" cy="1925506"/>
            </a:xfrm>
          </p:grpSpPr>
          <p:sp>
            <p:nvSpPr>
              <p:cNvPr id="3" name="Rectangle: Rounded Corners 2">
                <a:extLst>
                  <a:ext uri="{FF2B5EF4-FFF2-40B4-BE49-F238E27FC236}">
                    <a16:creationId xmlns:a16="http://schemas.microsoft.com/office/drawing/2014/main" id="{8E148E09-53EB-05C7-8184-57AE7D6DB47C}"/>
                  </a:ext>
                </a:extLst>
              </p:cNvPr>
              <p:cNvSpPr/>
              <p:nvPr/>
            </p:nvSpPr>
            <p:spPr>
              <a:xfrm>
                <a:off x="13079529" y="3243758"/>
                <a:ext cx="5140411" cy="1925506"/>
              </a:xfrm>
              <a:prstGeom prst="roundRect">
                <a:avLst/>
              </a:prstGeom>
              <a:solidFill>
                <a:schemeClr val="accent2">
                  <a:lumMod val="20000"/>
                  <a:lumOff val="80000"/>
                </a:schemeClr>
              </a:solid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location of the mutation</a:t>
                </a:r>
              </a:p>
            </p:txBody>
          </p:sp>
          <p:cxnSp>
            <p:nvCxnSpPr>
              <p:cNvPr id="5" name="Straight Arrow Connector 4">
                <a:extLst>
                  <a:ext uri="{FF2B5EF4-FFF2-40B4-BE49-F238E27FC236}">
                    <a16:creationId xmlns:a16="http://schemas.microsoft.com/office/drawing/2014/main" id="{8AB1E689-D22D-A308-5937-86694ABD04F1}"/>
                  </a:ext>
                </a:extLst>
              </p:cNvPr>
              <p:cNvCxnSpPr>
                <a:cxnSpLocks/>
                <a:stCxn id="3" idx="1"/>
                <a:endCxn id="17" idx="3"/>
              </p:cNvCxnSpPr>
              <p:nvPr/>
            </p:nvCxnSpPr>
            <p:spPr>
              <a:xfrm flipH="1" flipV="1">
                <a:off x="12253181" y="4151173"/>
                <a:ext cx="826348" cy="55338"/>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grpSp>
        <p:sp>
          <p:nvSpPr>
            <p:cNvPr id="17" name="Rectangle: Rounded Corners 16">
              <a:extLst>
                <a:ext uri="{FF2B5EF4-FFF2-40B4-BE49-F238E27FC236}">
                  <a16:creationId xmlns:a16="http://schemas.microsoft.com/office/drawing/2014/main" id="{28921B20-AD10-06D5-AF8D-E88BAC12DA83}"/>
                </a:ext>
              </a:extLst>
            </p:cNvPr>
            <p:cNvSpPr/>
            <p:nvPr/>
          </p:nvSpPr>
          <p:spPr>
            <a:xfrm>
              <a:off x="2556164" y="4229330"/>
              <a:ext cx="15332301"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grpSp>
        <p:nvGrpSpPr>
          <p:cNvPr id="28" name="Group 27">
            <a:extLst>
              <a:ext uri="{FF2B5EF4-FFF2-40B4-BE49-F238E27FC236}">
                <a16:creationId xmlns:a16="http://schemas.microsoft.com/office/drawing/2014/main" id="{F037B5CB-4CB3-61CE-608B-E068DE21F727}"/>
              </a:ext>
            </a:extLst>
          </p:cNvPr>
          <p:cNvGrpSpPr/>
          <p:nvPr/>
        </p:nvGrpSpPr>
        <p:grpSpPr>
          <a:xfrm>
            <a:off x="2534316" y="6137171"/>
            <a:ext cx="21008171" cy="5995203"/>
            <a:chOff x="2534316" y="6137171"/>
            <a:chExt cx="21008171" cy="5995203"/>
          </a:xfrm>
        </p:grpSpPr>
        <p:sp>
          <p:nvSpPr>
            <p:cNvPr id="12" name="Rectangle: Rounded Corners 11">
              <a:extLst>
                <a:ext uri="{FF2B5EF4-FFF2-40B4-BE49-F238E27FC236}">
                  <a16:creationId xmlns:a16="http://schemas.microsoft.com/office/drawing/2014/main" id="{FBFACC36-C440-1F1F-FED8-E37CC2FFEE65}"/>
                </a:ext>
              </a:extLst>
            </p:cNvPr>
            <p:cNvSpPr/>
            <p:nvPr/>
          </p:nvSpPr>
          <p:spPr>
            <a:xfrm>
              <a:off x="18402076" y="9416882"/>
              <a:ext cx="5140411" cy="2715492"/>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tests that were run on this piece of code</a:t>
              </a:r>
            </a:p>
          </p:txBody>
        </p:sp>
        <p:cxnSp>
          <p:nvCxnSpPr>
            <p:cNvPr id="13" name="Straight Arrow Connector 12">
              <a:extLst>
                <a:ext uri="{FF2B5EF4-FFF2-40B4-BE49-F238E27FC236}">
                  <a16:creationId xmlns:a16="http://schemas.microsoft.com/office/drawing/2014/main" id="{4DF291EC-E8D9-D718-2D79-A61E8EE0E61E}"/>
                </a:ext>
              </a:extLst>
            </p:cNvPr>
            <p:cNvCxnSpPr>
              <a:cxnSpLocks/>
            </p:cNvCxnSpPr>
            <p:nvPr/>
          </p:nvCxnSpPr>
          <p:spPr>
            <a:xfrm flipH="1" flipV="1">
              <a:off x="16081513" y="8045012"/>
              <a:ext cx="2405270" cy="1532745"/>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sp>
          <p:nvSpPr>
            <p:cNvPr id="21" name="Rectangle: Rounded Corners 20">
              <a:extLst>
                <a:ext uri="{FF2B5EF4-FFF2-40B4-BE49-F238E27FC236}">
                  <a16:creationId xmlns:a16="http://schemas.microsoft.com/office/drawing/2014/main" id="{8555FAD4-5CF9-C5AE-ACBE-697EB0B83996}"/>
                </a:ext>
              </a:extLst>
            </p:cNvPr>
            <p:cNvSpPr/>
            <p:nvPr/>
          </p:nvSpPr>
          <p:spPr>
            <a:xfrm>
              <a:off x="2534316" y="6137171"/>
              <a:ext cx="19371527"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spTree>
    <p:extLst>
      <p:ext uri="{BB962C8B-B14F-4D97-AF65-F5344CB8AC3E}">
        <p14:creationId xmlns:p14="http://schemas.microsoft.com/office/powerpoint/2010/main" val="2232505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
        <p:nvSpPr>
          <p:cNvPr id="3" name="Content Placeholder 2">
            <a:extLst>
              <a:ext uri="{FF2B5EF4-FFF2-40B4-BE49-F238E27FC236}">
                <a16:creationId xmlns:a16="http://schemas.microsoft.com/office/drawing/2014/main" id="{10F5F6BA-677D-F1D2-28E1-901151DEEB2E}"/>
              </a:ext>
            </a:extLst>
          </p:cNvPr>
          <p:cNvSpPr txBox="1">
            <a:spLocks/>
          </p:cNvSpPr>
          <p:nvPr/>
        </p:nvSpPr>
        <p:spPr>
          <a:xfrm>
            <a:off x="1676400" y="8000274"/>
            <a:ext cx="17526000" cy="5397674"/>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always returns the first element of the list</a:t>
            </a:r>
          </a:p>
          <a:p>
            <a:pPr hangingPunct="1"/>
            <a:r>
              <a:rPr lang="en-US" dirty="0"/>
              <a:t>Remedy: Add a test that searches for something that is NOT the first element in the input?</a:t>
            </a:r>
          </a:p>
        </p:txBody>
      </p:sp>
    </p:spTree>
    <p:extLst>
      <p:ext uri="{BB962C8B-B14F-4D97-AF65-F5344CB8AC3E}">
        <p14:creationId xmlns:p14="http://schemas.microsoft.com/office/powerpoint/2010/main" val="16218884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
        <p:nvSpPr>
          <p:cNvPr id="6" name="Content Placeholder 2">
            <a:extLst>
              <a:ext uri="{FF2B5EF4-FFF2-40B4-BE49-F238E27FC236}">
                <a16:creationId xmlns:a16="http://schemas.microsoft.com/office/drawing/2014/main" id="{600D241B-FCC6-B31F-ADC1-C80A01381F43}"/>
              </a:ext>
            </a:extLst>
          </p:cNvPr>
          <p:cNvSpPr txBox="1">
            <a:spLocks/>
          </p:cNvSpPr>
          <p:nvPr/>
        </p:nvSpPr>
        <p:spPr>
          <a:xfrm>
            <a:off x="1676400" y="8000273"/>
            <a:ext cx="17526000" cy="5497065"/>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returns the first element of the list that is </a:t>
            </a:r>
            <a:r>
              <a:rPr lang="en-US" dirty="0">
                <a:solidFill>
                  <a:srgbClr val="FF0000"/>
                </a:solidFill>
              </a:rPr>
              <a:t>larger</a:t>
            </a:r>
            <a:r>
              <a:rPr lang="en-US" dirty="0"/>
              <a:t> than the original</a:t>
            </a:r>
          </a:p>
          <a:p>
            <a:pPr hangingPunct="1"/>
            <a:r>
              <a:rPr lang="en-US" dirty="0"/>
              <a:t>Remedy: Add a test where the input list included an “equal” item before a larger item</a:t>
            </a:r>
          </a:p>
        </p:txBody>
      </p:sp>
    </p:spTree>
    <p:extLst>
      <p:ext uri="{BB962C8B-B14F-4D97-AF65-F5344CB8AC3E}">
        <p14:creationId xmlns:p14="http://schemas.microsoft.com/office/powerpoint/2010/main" val="2616531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 </a:t>
            </a:r>
            <a:r>
              <a:rPr dirty="0"/>
              <a:t>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16734</TotalTime>
  <Words>5934</Words>
  <Application>Microsoft Office PowerPoint</Application>
  <PresentationFormat>Custom</PresentationFormat>
  <Paragraphs>582</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17</cp:revision>
  <dcterms:modified xsi:type="dcterms:W3CDTF">2025-01-08T23:48:32Z</dcterms:modified>
</cp:coreProperties>
</file>